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3887" r:id="rId2"/>
  </p:sldMasterIdLst>
  <p:sldIdLst>
    <p:sldId id="256" r:id="rId3"/>
    <p:sldId id="270" r:id="rId4"/>
    <p:sldId id="258" r:id="rId5"/>
    <p:sldId id="260" r:id="rId6"/>
    <p:sldId id="257" r:id="rId7"/>
    <p:sldId id="259" r:id="rId8"/>
    <p:sldId id="261" r:id="rId9"/>
    <p:sldId id="262" r:id="rId10"/>
    <p:sldId id="263" r:id="rId11"/>
    <p:sldId id="264" r:id="rId12"/>
    <p:sldId id="265" r:id="rId13"/>
    <p:sldId id="266" r:id="rId14"/>
    <p:sldId id="267"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D7D7629-532F-418C-8977-C5888154CE4E}" type="datetimeFigureOut">
              <a:rPr lang="en-US" smtClean="0"/>
              <a:t>25-Apr-18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292184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D7629-532F-418C-8977-C5888154CE4E}" type="datetimeFigureOut">
              <a:rPr lang="en-US" smtClean="0"/>
              <a:t>25-Apr-18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25124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D7D7629-532F-418C-8977-C5888154CE4E}" type="datetimeFigureOut">
              <a:rPr lang="en-US" smtClean="0"/>
              <a:t>25-Apr-18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1379914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6043-DF36-4C9F-BF28-A28D1358C9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5FE799-3441-4DC6-B838-459DCD931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35DD98-6B9F-4CB4-BBF8-4A2862AA8111}"/>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5" name="Footer Placeholder 4">
            <a:extLst>
              <a:ext uri="{FF2B5EF4-FFF2-40B4-BE49-F238E27FC236}">
                <a16:creationId xmlns:a16="http://schemas.microsoft.com/office/drawing/2014/main" id="{5D8BFB62-2445-4F2A-920E-899D16945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A7616-EF03-4583-AA9E-4DBD7C4E9F67}"/>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3198217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2BB0E-242B-4B1C-BD14-C58646444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7C341-17E1-4B73-96D4-73EB79D948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505D1-EBA7-48C6-A95C-1234DE3FD661}"/>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5" name="Footer Placeholder 4">
            <a:extLst>
              <a:ext uri="{FF2B5EF4-FFF2-40B4-BE49-F238E27FC236}">
                <a16:creationId xmlns:a16="http://schemas.microsoft.com/office/drawing/2014/main" id="{98CD0697-BC20-452F-A899-67C839A7B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0D42D-F36E-4F79-9E7D-87D5CDDEF265}"/>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3637494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16B6-CF65-4A15-9C06-0FC6246FC0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7925F-EA82-4D5C-B44F-4A84522168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249AB5-FD2F-4062-BEF5-D08261494883}"/>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5" name="Footer Placeholder 4">
            <a:extLst>
              <a:ext uri="{FF2B5EF4-FFF2-40B4-BE49-F238E27FC236}">
                <a16:creationId xmlns:a16="http://schemas.microsoft.com/office/drawing/2014/main" id="{B5740A96-352F-4D72-9FBE-7FA74A70E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3CCB7-EFFE-477E-86A2-C187D847322B}"/>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827699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8062-38F8-4330-B465-2FCE886E5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73B33D-A482-4655-8794-C44D9B9A9AD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2FD654-D21C-4697-A392-EF423E1B78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533D28-CDD4-429E-B9E7-3B2D837DFAB4}"/>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6" name="Footer Placeholder 5">
            <a:extLst>
              <a:ext uri="{FF2B5EF4-FFF2-40B4-BE49-F238E27FC236}">
                <a16:creationId xmlns:a16="http://schemas.microsoft.com/office/drawing/2014/main" id="{2AB77307-4239-4485-972B-528DAD3BD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98621-2A3C-4A16-B34A-349764846FB8}"/>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928064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4005-8FCE-4726-952C-C6235849B9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D11BE6-DE9B-46A7-B7B3-CFEED8FE4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F1A7F8-C44D-460C-B904-694A298748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432E90-B2CE-47A4-9537-FE43E43F3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3A4D19-3AE4-4E0C-B630-411169F08A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8D993F-9FFC-4A4D-9B0D-E910D4B975F2}"/>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8" name="Footer Placeholder 7">
            <a:extLst>
              <a:ext uri="{FF2B5EF4-FFF2-40B4-BE49-F238E27FC236}">
                <a16:creationId xmlns:a16="http://schemas.microsoft.com/office/drawing/2014/main" id="{CC27ECE4-374D-4372-B44F-AB5AD7A84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4BB456-A5E2-445C-A8D4-9EBAC704A642}"/>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121853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3E28-8307-429F-9F69-57E1EE7BC8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2BA844-606D-4777-8F4D-0D6CD33D86B1}"/>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4" name="Footer Placeholder 3">
            <a:extLst>
              <a:ext uri="{FF2B5EF4-FFF2-40B4-BE49-F238E27FC236}">
                <a16:creationId xmlns:a16="http://schemas.microsoft.com/office/drawing/2014/main" id="{E38C5DA6-06AD-46F8-8B2D-8400CB83DB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B3FF52-3DD1-429E-BB03-41516126A9C9}"/>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2041100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DFF57-6652-4B8B-92AB-DF7A1D955266}"/>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3" name="Footer Placeholder 2">
            <a:extLst>
              <a:ext uri="{FF2B5EF4-FFF2-40B4-BE49-F238E27FC236}">
                <a16:creationId xmlns:a16="http://schemas.microsoft.com/office/drawing/2014/main" id="{368E59E0-F8EB-421D-B6A5-E9FE359F0D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128063-0446-4823-BE35-0B2F3FF0651D}"/>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2534167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629B-810E-4F40-94B4-9CA9026C2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3229BD-A1B5-4FD9-9A4F-1DACA0163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E0A310-F3F4-47AA-A330-D09D10B1F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8FA5D2-A268-4BCC-B6AC-65D13A2D71DF}"/>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6" name="Footer Placeholder 5">
            <a:extLst>
              <a:ext uri="{FF2B5EF4-FFF2-40B4-BE49-F238E27FC236}">
                <a16:creationId xmlns:a16="http://schemas.microsoft.com/office/drawing/2014/main" id="{00F8E581-4859-4B86-A7A8-E26343ED6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17DF0-CD56-4A69-9C04-D446C2F4936D}"/>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25745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D7629-532F-418C-8977-C5888154CE4E}" type="datetimeFigureOut">
              <a:rPr lang="en-US" smtClean="0"/>
              <a:t>25-Apr-18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391435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3A5-33F9-49F6-A6B1-E61A3307C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732646-A4F8-46B2-AA74-44025890D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DBE476-A10E-4D10-BC9D-7BC33E6DC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6CB5EA-5B20-4D64-86D1-7007CC86C35F}"/>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6" name="Footer Placeholder 5">
            <a:extLst>
              <a:ext uri="{FF2B5EF4-FFF2-40B4-BE49-F238E27FC236}">
                <a16:creationId xmlns:a16="http://schemas.microsoft.com/office/drawing/2014/main" id="{1302EC5F-C252-40A7-869A-59462348D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14D4BC-21BB-4D3F-9DE8-2B095C5B56D3}"/>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3699397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68ED-2624-46CC-96C2-89DF883AC7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CE6E6-F72C-468B-A453-18482A0B55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FA956-97ED-43C5-83C0-910D001BD536}"/>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5" name="Footer Placeholder 4">
            <a:extLst>
              <a:ext uri="{FF2B5EF4-FFF2-40B4-BE49-F238E27FC236}">
                <a16:creationId xmlns:a16="http://schemas.microsoft.com/office/drawing/2014/main" id="{BAA54629-77F6-49FF-A141-821E87439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E2AB5-9C07-43B0-AB5B-B8214B842743}"/>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2615354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1191C-B1F6-4F4A-B563-18205B850D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BC95A4-27C6-4A6C-9877-1F8DAD34A9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D483E3-8884-432E-AC77-81D418A1FB7F}"/>
              </a:ext>
            </a:extLst>
          </p:cNvPr>
          <p:cNvSpPr>
            <a:spLocks noGrp="1"/>
          </p:cNvSpPr>
          <p:nvPr>
            <p:ph type="dt" sz="half" idx="10"/>
          </p:nvPr>
        </p:nvSpPr>
        <p:spPr/>
        <p:txBody>
          <a:bodyPr/>
          <a:lstStyle/>
          <a:p>
            <a:fld id="{5D7D7629-532F-418C-8977-C5888154CE4E}" type="datetimeFigureOut">
              <a:rPr lang="en-US" smtClean="0"/>
              <a:t>25-Apr-18</a:t>
            </a:fld>
            <a:endParaRPr lang="en-US"/>
          </a:p>
        </p:txBody>
      </p:sp>
      <p:sp>
        <p:nvSpPr>
          <p:cNvPr id="5" name="Footer Placeholder 4">
            <a:extLst>
              <a:ext uri="{FF2B5EF4-FFF2-40B4-BE49-F238E27FC236}">
                <a16:creationId xmlns:a16="http://schemas.microsoft.com/office/drawing/2014/main" id="{1E1D3567-0635-4DEB-AE07-F54809FA4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3B0C1-182A-4DB9-8324-76FB95259168}"/>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4170716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D7D7629-532F-418C-8977-C5888154CE4E}" type="datetimeFigureOut">
              <a:rPr lang="en-US" smtClean="0"/>
              <a:t>25-Apr-18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4096587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7D7629-532F-418C-8977-C5888154CE4E}" type="datetimeFigureOut">
              <a:rPr lang="en-US" smtClean="0"/>
              <a:t>25-Apr-18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112097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7D7629-532F-418C-8977-C5888154CE4E}" type="datetimeFigureOut">
              <a:rPr lang="en-US" smtClean="0"/>
              <a:t>25-Apr-18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3513693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7D7629-532F-418C-8977-C5888154CE4E}" type="datetimeFigureOut">
              <a:rPr lang="en-US" smtClean="0"/>
              <a:t>25-Apr-18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AFA20E-DF46-45F9-A531-4FC82B250F8D}"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926711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7D7629-532F-418C-8977-C5888154CE4E}" type="datetimeFigureOut">
              <a:rPr lang="en-US" smtClean="0"/>
              <a:t>25-Apr-18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21565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D7D7629-532F-418C-8977-C5888154CE4E}" type="datetimeFigureOut">
              <a:rPr lang="en-US" smtClean="0"/>
              <a:t>25-Apr-18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2358169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D7D7629-532F-418C-8977-C5888154CE4E}" type="datetimeFigureOut">
              <a:rPr lang="en-US" smtClean="0"/>
              <a:t>25-Apr-18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045141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D7D7629-532F-418C-8977-C5888154CE4E}" type="datetimeFigureOut">
              <a:rPr lang="en-US" smtClean="0"/>
              <a:t>25-Apr-18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7AFA20E-DF46-45F9-A531-4FC82B250F8D}"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08480708"/>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16135B-7D5D-4E41-A8AE-24F3E3BD6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046507-3AE0-4F70-AB0A-4EF6DC7A6F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292066-F163-4A53-818D-26010538F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D7629-532F-418C-8977-C5888154CE4E}" type="datetimeFigureOut">
              <a:rPr lang="en-US" smtClean="0"/>
              <a:t>25-Apr-18</a:t>
            </a:fld>
            <a:endParaRPr lang="en-US"/>
          </a:p>
        </p:txBody>
      </p:sp>
      <p:sp>
        <p:nvSpPr>
          <p:cNvPr id="5" name="Footer Placeholder 4">
            <a:extLst>
              <a:ext uri="{FF2B5EF4-FFF2-40B4-BE49-F238E27FC236}">
                <a16:creationId xmlns:a16="http://schemas.microsoft.com/office/drawing/2014/main" id="{C69817A6-8BCB-4BB0-B3C5-85AFF32CC2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B61927-229A-4CF2-924A-1C95F8198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17109091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0AD5BD-9815-4892-9C29-DEBC8DBAA697}"/>
              </a:ext>
            </a:extLst>
          </p:cNvPr>
          <p:cNvSpPr>
            <a:spLocks noGrp="1"/>
          </p:cNvSpPr>
          <p:nvPr>
            <p:ph type="title"/>
          </p:nvPr>
        </p:nvSpPr>
        <p:spPr>
          <a:xfrm>
            <a:off x="152400" y="88900"/>
            <a:ext cx="11836400" cy="6629399"/>
          </a:xfrm>
        </p:spPr>
        <p:txBody>
          <a:bodyPr anchor="t">
            <a:normAutofit/>
          </a:bodyPr>
          <a:lstStyle/>
          <a:p>
            <a:pPr algn="ct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ĐẠI HỌC QUỐC GIA HÀ NỘI</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TR</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ỜNG ĐẠI HỌC KHOA HỌC TỰ NHIÊN</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vi-VN" sz="2400" b="1" dirty="0">
                <a:latin typeface="Times New Roman" panose="02020603050405020304" pitchFamily="18" charset="0"/>
                <a:cs typeface="Times New Roman" panose="02020603050405020304" pitchFamily="18" charset="0"/>
              </a:rPr>
            </a:br>
            <a:br>
              <a:rPr lang="vi-VN" sz="2400" b="1" dirty="0">
                <a:latin typeface="Times New Roman" panose="02020603050405020304" pitchFamily="18" charset="0"/>
                <a:cs typeface="Times New Roman" panose="02020603050405020304" pitchFamily="18" charset="0"/>
              </a:rPr>
            </a:br>
            <a:r>
              <a:rPr lang="vi-VN" sz="2400" b="1" dirty="0">
                <a:latin typeface="Times New Roman" panose="02020603050405020304" pitchFamily="18" charset="0"/>
                <a:cs typeface="Times New Roman" panose="02020603050405020304" pitchFamily="18" charset="0"/>
              </a:rPr>
              <a:t>Nghiên cứu khoa học</a:t>
            </a:r>
            <a:br>
              <a:rPr lang="en-US" sz="2400" b="1" dirty="0">
                <a:latin typeface="Times New Roman" panose="02020603050405020304" pitchFamily="18" charset="0"/>
                <a:cs typeface="Times New Roman" panose="02020603050405020304" pitchFamily="18" charset="0"/>
              </a:rPr>
            </a:br>
            <a:r>
              <a:rPr lang="en-US" sz="2400" b="1" dirty="0" err="1">
                <a:latin typeface="Times New Roman" panose="02020603050405020304" pitchFamily="18" charset="0"/>
                <a:cs typeface="Times New Roman" panose="02020603050405020304" pitchFamily="18" charset="0"/>
              </a:rPr>
              <a:t>Ứng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a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khuôn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mặt</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dẫn</a:t>
            </a:r>
            <a:r>
              <a:rPr lang="en-US" sz="2400" dirty="0">
                <a:latin typeface="Times New Roman" panose="02020603050405020304" pitchFamily="18" charset="0"/>
                <a:cs typeface="Times New Roman" panose="02020603050405020304" pitchFamily="18" charset="0"/>
              </a:rPr>
              <a:t>: TS </a:t>
            </a:r>
            <a:r>
              <a:rPr lang="en-US" sz="2400" dirty="0" err="1">
                <a:latin typeface="Times New Roman" panose="02020603050405020304" pitchFamily="18" charset="0"/>
                <a:cs typeface="Times New Roman" panose="02020603050405020304" pitchFamily="18" charset="0"/>
              </a:rPr>
              <a:t>Nguyễn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Thủy</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2C69C4E-C483-4D53-A366-CCB3367D6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0" y="1101173"/>
            <a:ext cx="2522054" cy="1933575"/>
          </a:xfrm>
          <a:prstGeom prst="rect">
            <a:avLst/>
          </a:prstGeom>
        </p:spPr>
      </p:pic>
    </p:spTree>
    <p:extLst>
      <p:ext uri="{BB962C8B-B14F-4D97-AF65-F5344CB8AC3E}">
        <p14:creationId xmlns:p14="http://schemas.microsoft.com/office/powerpoint/2010/main" val="1632407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1674-91A1-42CD-8899-CF78D1303BE6}"/>
              </a:ext>
            </a:extLst>
          </p:cNvPr>
          <p:cNvSpPr>
            <a:spLocks noGrp="1"/>
          </p:cNvSpPr>
          <p:nvPr>
            <p:ph type="title"/>
          </p:nvPr>
        </p:nvSpPr>
        <p:spPr/>
        <p:txBody>
          <a:bodyPr anchor="ctr">
            <a:normAutofit/>
          </a:bodyPr>
          <a:lstStyle/>
          <a:p>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a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endParaRPr 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E29C1F6-36F5-4271-B29D-A5AAE913178E}"/>
                  </a:ext>
                </a:extLst>
              </p:cNvPr>
              <p:cNvSpPr>
                <a:spLocks noGrp="1"/>
              </p:cNvSpPr>
              <p:nvPr>
                <p:ph idx="1"/>
              </p:nvPr>
            </p:nvSpPr>
            <p:spPr/>
            <p:txBody>
              <a:bodyPr>
                <a:normAutofit lnSpcReduction="10000"/>
              </a:bodyPr>
              <a:lstStyle/>
              <a:p>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chia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training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riêng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Giả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có n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training ta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ma </a:t>
                </a:r>
                <a:r>
                  <a:rPr lang="en-US" sz="2400" dirty="0" err="1">
                    <a:latin typeface="Times New Roman" panose="02020603050405020304" pitchFamily="18" charset="0"/>
                    <a:cs typeface="Times New Roman" panose="02020603050405020304" pitchFamily="18" charset="0"/>
                  </a:rPr>
                  <a:t>trận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điển</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𝐴</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𝑣</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𝑣</m:t>
                            </m:r>
                          </m:e>
                          <m:sub>
                            <m:r>
                              <a:rPr lang="en-US" sz="2400" i="1">
                                <a:latin typeface="Cambria Math" panose="02040503050406030204" pitchFamily="18" charset="0"/>
                                <a:cs typeface="Times New Roman" panose="02020603050405020304" pitchFamily="18" charset="0"/>
                              </a:rPr>
                              <m:t>𝑖</m:t>
                            </m:r>
                            <m:r>
                              <a:rPr lang="en-US" sz="2400" i="1">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𝑣</m:t>
                            </m:r>
                          </m:e>
                          <m:sub>
                            <m:r>
                              <a:rPr lang="en-US" sz="2400" i="1">
                                <a:latin typeface="Cambria Math" panose="02040503050406030204" pitchFamily="18" charset="0"/>
                                <a:cs typeface="Times New Roman" panose="02020603050405020304" pitchFamily="18" charset="0"/>
                              </a:rPr>
                              <m:t>𝑖</m:t>
                            </m:r>
                            <m:r>
                              <a:rPr lang="en-US" sz="2400" i="1">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𝑛</m:t>
                            </m:r>
                          </m:sub>
                        </m:sSub>
                      </m:e>
                    </m:d>
                    <m:r>
                      <a:rPr lang="en-US" sz="2400" b="0" i="1" smtClean="0">
                        <a:latin typeface="Cambria Math" panose="02040503050406030204" pitchFamily="18" charset="0"/>
                        <a:cs typeface="Times New Roman" panose="02020603050405020304" pitchFamily="18" charset="0"/>
                        <a:sym typeface="Symbol" panose="05050102010706020507" pitchFamily="18" charset="2"/>
                      </a:rPr>
                      <m:t></m:t>
                    </m:r>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40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𝑅</m:t>
                        </m:r>
                      </m:e>
                      <m:sup>
                        <m:r>
                          <a:rPr lang="en-US" sz="2400" b="0" i="1" dirty="0" smtClean="0">
                            <a:latin typeface="Cambria Math" panose="02040503050406030204" pitchFamily="18" charset="0"/>
                            <a:cs typeface="Times New Roman" panose="02020603050405020304" pitchFamily="18" charset="0"/>
                          </a:rPr>
                          <m:t>𝑚</m:t>
                        </m:r>
                        <m:r>
                          <a:rPr lang="en-US" sz="2400" b="0" i="1" dirty="0" smtClean="0">
                            <a:latin typeface="Cambria Math" panose="02040503050406030204" pitchFamily="18" charset="0"/>
                            <a:cs typeface="Times New Roman" panose="02020603050405020304" pitchFamily="18" charset="0"/>
                          </a:rPr>
                          <m:t> ∗ </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𝑛</m:t>
                            </m:r>
                          </m:e>
                          <m:sub>
                            <m:r>
                              <a:rPr lang="en-US" sz="2400" b="0" i="1" dirty="0" smtClean="0">
                                <a:latin typeface="Cambria Math" panose="02040503050406030204" pitchFamily="18" charset="0"/>
                                <a:cs typeface="Times New Roman" panose="02020603050405020304" pitchFamily="18" charset="0"/>
                              </a:rPr>
                              <m:t>𝑖</m:t>
                            </m:r>
                          </m:sub>
                        </m:sSub>
                      </m:sup>
                    </m:sSup>
                  </m:oMath>
                </a14:m>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𝐴</m:t>
                    </m:r>
                    <m:r>
                      <a:rPr lang="en-US" sz="2400" i="1">
                        <a:latin typeface="Cambria Math" panose="02040503050406030204" pitchFamily="18" charset="0"/>
                        <a:cs typeface="Times New Roman" panose="02020603050405020304" pitchFamily="18" charset="0"/>
                      </a:rPr>
                      <m:t>=</m:t>
                    </m:r>
                    <m:d>
                      <m:dPr>
                        <m:begChr m:val="["/>
                        <m:endChr m:val="]"/>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𝐴</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𝐴</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𝐴</m:t>
                            </m:r>
                          </m:e>
                          <m:sub>
                            <m:r>
                              <a:rPr lang="en-US" sz="2400" b="0" i="1" smtClean="0">
                                <a:latin typeface="Cambria Math" panose="02040503050406030204" pitchFamily="18" charset="0"/>
                                <a:cs typeface="Times New Roman" panose="02020603050405020304" pitchFamily="18" charset="0"/>
                              </a:rPr>
                              <m:t>𝑘</m:t>
                            </m:r>
                          </m:sub>
                        </m:sSub>
                      </m:e>
                    </m:d>
                  </m:oMath>
                </a14:m>
                <a:r>
                  <a:rPr lang="en-US" sz="2400" dirty="0">
                    <a:latin typeface="Times New Roman" panose="02020603050405020304" pitchFamily="18" charset="0"/>
                    <a:cs typeface="Times New Roman" panose="02020603050405020304" pitchFamily="18" charset="0"/>
                  </a:rPr>
                  <a:t> </a:t>
                </a:r>
              </a:p>
              <a:p>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vector v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xám</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𝑣</m:t>
                    </m:r>
                    <m:r>
                      <a:rPr lang="en-US" sz="2400" i="1">
                        <a:latin typeface="Cambria Math" panose="02040503050406030204" pitchFamily="18" charset="0"/>
                        <a:cs typeface="Times New Roman" panose="02020603050405020304" pitchFamily="18" charset="0"/>
                        <a:sym typeface="Symbol" panose="05050102010706020507" pitchFamily="18" charset="2"/>
                      </a:rPr>
                      <m:t></m:t>
                    </m:r>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𝑅</m:t>
                        </m:r>
                      </m:e>
                      <m:sup>
                        <m:r>
                          <a:rPr lang="en-US" sz="2400" i="1" dirty="0">
                            <a:latin typeface="Cambria Math" panose="02040503050406030204" pitchFamily="18" charset="0"/>
                            <a:cs typeface="Times New Roman" panose="02020603050405020304" pitchFamily="18" charset="0"/>
                          </a:rPr>
                          <m:t>𝑚</m:t>
                        </m:r>
                      </m:sup>
                    </m:sSup>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𝐴</m:t>
                        </m:r>
                      </m:e>
                      <m:sub>
                        <m:r>
                          <a:rPr lang="en-US" sz="2400" i="1">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training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đ</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training.</a:t>
                </a:r>
              </a:p>
            </p:txBody>
          </p:sp>
        </mc:Choice>
        <mc:Fallback>
          <p:sp>
            <p:nvSpPr>
              <p:cNvPr id="3" name="Content Placeholder 2">
                <a:extLst>
                  <a:ext uri="{FF2B5EF4-FFF2-40B4-BE49-F238E27FC236}">
                    <a16:creationId xmlns:a16="http://schemas.microsoft.com/office/drawing/2014/main" id="{DE29C1F6-36F5-4271-B29D-A5AAE913178E}"/>
                  </a:ext>
                </a:extLst>
              </p:cNvPr>
              <p:cNvSpPr>
                <a:spLocks noGrp="1" noRot="1" noChangeAspect="1" noMove="1" noResize="1" noEditPoints="1" noAdjustHandles="1" noChangeArrowheads="1" noChangeShapeType="1" noTextEdit="1"/>
              </p:cNvSpPr>
              <p:nvPr>
                <p:ph idx="1"/>
              </p:nvPr>
            </p:nvSpPr>
            <p:spPr>
              <a:blipFill>
                <a:blip r:embed="rId2"/>
                <a:stretch>
                  <a:fillRect l="-552" t="-332" b="-1658"/>
                </a:stretch>
              </a:blipFill>
            </p:spPr>
            <p:txBody>
              <a:bodyPr/>
              <a:lstStyle/>
              <a:p>
                <a:r>
                  <a:rPr lang="en-US">
                    <a:noFill/>
                  </a:rPr>
                  <a:t> </a:t>
                </a:r>
              </a:p>
            </p:txBody>
          </p:sp>
        </mc:Fallback>
      </mc:AlternateContent>
    </p:spTree>
    <p:extLst>
      <p:ext uri="{BB962C8B-B14F-4D97-AF65-F5344CB8AC3E}">
        <p14:creationId xmlns:p14="http://schemas.microsoft.com/office/powerpoint/2010/main" val="136697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89E7-EFF4-4C49-A250-834360C1E624}"/>
              </a:ext>
            </a:extLst>
          </p:cNvPr>
          <p:cNvSpPr>
            <a:spLocks noGrp="1"/>
          </p:cNvSpPr>
          <p:nvPr>
            <p:ph type="title"/>
          </p:nvPr>
        </p:nvSpPr>
        <p:spPr/>
        <p:txBody>
          <a:bodyPr anchor="ctr">
            <a:normAutofit/>
          </a:bodyPr>
          <a:lstStyle/>
          <a:p>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a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endParaRPr 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682449-7B9E-45E7-A303-0E07B08F3EEB}"/>
                  </a:ext>
                </a:extLst>
              </p:cNvPr>
              <p:cNvSpPr>
                <a:spLocks noGrp="1"/>
              </p:cNvSpPr>
              <p:nvPr>
                <p:ph idx="1"/>
              </p:nvPr>
            </p:nvSpPr>
            <p:spPr/>
            <p:txBody>
              <a:bodyPr>
                <a:noAutofit/>
              </a:bodyPr>
              <a:lstStyle/>
              <a:p>
                <a:r>
                  <a:rPr lang="en-US" sz="2400" dirty="0">
                    <a:latin typeface="Times New Roman" panose="02020603050405020304" pitchFamily="18" charset="0"/>
                    <a:cs typeface="Times New Roman" panose="02020603050405020304" pitchFamily="18" charset="0"/>
                  </a:rPr>
                  <a:t>Giả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y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r>
                  <a:rPr lang="en-US" sz="2400" dirty="0">
                    <a:latin typeface="Times New Roman" panose="02020603050405020304" pitchFamily="18" charset="0"/>
                    <a:cs typeface="Times New Roman" panose="02020603050405020304" pitchFamily="18" charset="0"/>
                  </a:rPr>
                  <a:t> i: </a:t>
                </a:r>
              </a:p>
              <a:p>
                <a:pPr marL="457200" lvl="1" indent="0">
                  <a:buNone/>
                </a:pPr>
                <a:r>
                  <a:rPr lang="en-US" dirty="0">
                    <a:latin typeface="Times New Roman" panose="02020603050405020304" pitchFamily="18" charset="0"/>
                    <a:cs typeface="Times New Roman" panose="02020603050405020304" pitchFamily="18" charset="0"/>
                  </a:rPr>
                  <a:t>Ta có y </a:t>
                </a:r>
                <a14:m>
                  <m:oMath xmlns:m="http://schemas.openxmlformats.org/officeDocument/2006/math">
                    <m:r>
                      <a:rPr lang="pt-BR" i="1" smtClean="0">
                        <a:latin typeface="Cambria Math" panose="02040503050406030204" pitchFamily="18" charset="0"/>
                        <a:cs typeface="Times New Roman" panose="02020603050405020304" pitchFamily="18" charset="0"/>
                      </a:rPr>
                      <m:t>=</m:t>
                    </m:r>
                    <m:nary>
                      <m:naryPr>
                        <m:chr m:val="∑"/>
                        <m:ctrlPr>
                          <a:rPr lang="pt-BR"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
                          <m:sSubPr>
                            <m:ctrlPr>
                              <a:rPr lang="pt-BR"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𝑣</m:t>
                            </m:r>
                          </m:e>
                          <m:sub>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   </m:t>
                        </m:r>
                      </m:e>
                    </m:nary>
                  </m:oMath>
                </a14:m>
                <a:r>
                  <a:rPr lang="en-US" dirty="0">
                    <a:latin typeface="Times New Roman" panose="02020603050405020304" pitchFamily="18" charset="0"/>
                    <a:cs typeface="Times New Roman" panose="02020603050405020304" pitchFamily="18" charset="0"/>
                  </a:rPr>
                  <a:t>(1)</a:t>
                </a:r>
              </a:p>
              <a:p>
                <a:r>
                  <a:rPr lang="en-US" sz="2400" dirty="0">
                    <a:latin typeface="Times New Roman" panose="02020603050405020304" pitchFamily="18" charset="0"/>
                    <a:cs typeface="Times New Roman" panose="02020603050405020304" pitchFamily="18" charset="0"/>
                  </a:rPr>
                  <a:t>Do ta </a:t>
                </a:r>
                <a:r>
                  <a:rPr lang="en-US" sz="2400" dirty="0" err="1">
                    <a:latin typeface="Times New Roman" panose="02020603050405020304" pitchFamily="18" charset="0"/>
                    <a:cs typeface="Times New Roman" panose="02020603050405020304" pitchFamily="18" charset="0"/>
                  </a:rPr>
                  <a:t>ch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y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nên</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y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a:t>
                </a:r>
              </a:p>
              <a:p>
                <a:pPr marL="457200" lvl="1" indent="0">
                  <a:buNone/>
                </a:pPr>
                <a:r>
                  <a:rPr lang="en-US" dirty="0">
                    <a:latin typeface="Times New Roman" panose="02020603050405020304" pitchFamily="18" charset="0"/>
                    <a:cs typeface="Times New Roman" panose="02020603050405020304" pitchFamily="18" charset="0"/>
                  </a:rPr>
                  <a:t>y = </a:t>
                </a:r>
                <a14:m>
                  <m:oMath xmlns:m="http://schemas.openxmlformats.org/officeDocument/2006/math">
                    <m:r>
                      <a:rPr lang="en-US" i="1" smtClean="0">
                        <a:latin typeface="Cambria Math" panose="02040503050406030204" pitchFamily="18" charset="0"/>
                        <a:cs typeface="Times New Roman" panose="02020603050405020304" pitchFamily="18" charset="0"/>
                      </a:rPr>
                      <m:t>𝐴</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𝑥</m:t>
                    </m:r>
                  </m:oMath>
                </a14:m>
                <a:r>
                  <a:rPr lang="en-US" dirty="0">
                    <a:latin typeface="Times New Roman" panose="02020603050405020304" pitchFamily="18" charset="0"/>
                    <a:cs typeface="Times New Roman" panose="02020603050405020304" pitchFamily="18" charset="0"/>
                  </a:rPr>
                  <a:t>(2)</a:t>
                </a:r>
              </a:p>
              <a:p>
                <a:pPr marL="457200" lvl="1" indent="0">
                  <a:buNone/>
                </a:pP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trở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y = </a:t>
                </a:r>
                <a14:m>
                  <m:oMath xmlns:m="http://schemas.openxmlformats.org/officeDocument/2006/math">
                    <m:nary>
                      <m:naryPr>
                        <m:chr m:val="∑"/>
                        <m:ctrlPr>
                          <a:rPr lang="en-US"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𝑘</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𝑛</m:t>
                        </m:r>
                      </m:sup>
                      <m:e>
                        <m:sSub>
                          <m:sSubPr>
                            <m:ctrlPr>
                              <a:rPr lang="pt-BR"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𝑗</m:t>
                            </m:r>
                          </m:sub>
                        </m:sSub>
                        <m:r>
                          <a:rPr lang="en-US" i="1">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𝑣</m:t>
                            </m:r>
                          </m:e>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𝑗</m:t>
                            </m:r>
                          </m:sub>
                        </m:sSub>
                      </m:e>
                    </m:nary>
                  </m:oMath>
                </a14:m>
                <a:endParaRPr lang="en-US" dirty="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Do y </a:t>
                </a:r>
                <a14:m>
                  <m:oMath xmlns:m="http://schemas.openxmlformats.org/officeDocument/2006/math">
                    <m:r>
                      <a:rPr lang="en-US" i="1">
                        <a:latin typeface="Cambria Math" panose="02040503050406030204" pitchFamily="18" charset="0"/>
                        <a:cs typeface="Times New Roman" panose="02020603050405020304" pitchFamily="18" charset="0"/>
                        <a:sym typeface="Symbol" panose="05050102010706020507" pitchFamily="18" charset="2"/>
                      </a:rPr>
                      <m:t></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𝐿</m:t>
                        </m:r>
                      </m:e>
                      <m:sub>
                        <m:r>
                          <a:rPr lang="en-US" b="0" i="1" dirty="0" smtClean="0">
                            <a:latin typeface="Cambria Math" panose="02040503050406030204" pitchFamily="18" charset="0"/>
                            <a:cs typeface="Times New Roman" panose="02020603050405020304" pitchFamily="18" charset="0"/>
                          </a:rPr>
                          <m:t>𝑖</m:t>
                        </m:r>
                      </m:sub>
                    </m:sSub>
                  </m:oMath>
                </a14:m>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14:m>
                  <m:oMath xmlns:m="http://schemas.openxmlformats.org/officeDocument/2006/math">
                    <m:sSub>
                      <m:sSubPr>
                        <m:ctrlPr>
                          <a:rPr lang="pt-BR"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m = </a:t>
                </a:r>
                <a:r>
                  <a:rPr lang="en-US" dirty="0" err="1">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a:t>
                </a:r>
                <a:r>
                  <a:rPr lang="pt-BR"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pt-BR"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m:t>
                    </m:r>
                    <m:r>
                      <a:rPr lang="en-US" i="1" dirty="0">
                        <a:latin typeface="Cambria Math" panose="02040503050406030204" pitchFamily="18" charset="0"/>
                        <a:ea typeface="Cambria Math" panose="02040503050406030204" pitchFamily="18" charset="0"/>
                        <a:cs typeface="Times New Roman" panose="02020603050405020304" pitchFamily="18" charset="0"/>
                      </a:rPr>
                      <m:t>0 </m:t>
                    </m:r>
                  </m:oMath>
                </a14:m>
                <a:r>
                  <a:rPr lang="en-US" dirty="0">
                    <a:latin typeface="Times New Roman" panose="02020603050405020304" pitchFamily="18" charset="0"/>
                    <a:cs typeface="Times New Roman" panose="02020603050405020304" pitchFamily="18" charset="0"/>
                  </a:rPr>
                  <a:t>với m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p>
              <a:p>
                <a:pPr marL="457200" lvl="1" indent="0">
                  <a:buNone/>
                </a:pPr>
                <a14:m>
                  <m:oMath xmlns:m="http://schemas.openxmlformats.org/officeDocument/2006/math">
                    <m:r>
                      <a:rPr lang="en-US" b="0" i="1" smtClean="0">
                        <a:latin typeface="Cambria Math" panose="02040503050406030204" pitchFamily="18" charset="0"/>
                        <a:cs typeface="Times New Roman" panose="02020603050405020304" pitchFamily="18" charset="0"/>
                      </a:rPr>
                      <m:t>𝑥</m:t>
                    </m:r>
                    <m:r>
                      <a:rPr lang="en-US" b="0" i="1" smtClean="0">
                        <a:latin typeface="Cambria Math" panose="02040503050406030204" pitchFamily="18" charset="0"/>
                        <a:cs typeface="Times New Roman" panose="02020603050405020304" pitchFamily="18" charset="0"/>
                      </a:rPr>
                      <m:t> </m:t>
                    </m:r>
                  </m:oMath>
                </a14:m>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vector </a:t>
                </a:r>
                <a:r>
                  <a:rPr lang="en-US" dirty="0" err="1">
                    <a:latin typeface="Times New Roman" panose="02020603050405020304" pitchFamily="18" charset="0"/>
                    <a:cs typeface="Times New Roman" panose="02020603050405020304" pitchFamily="18" charset="0"/>
                  </a:rPr>
                  <a:t>thưa</a:t>
                </a:r>
                <a:r>
                  <a:rPr lang="en-US"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9D682449-7B9E-45E7-A303-0E07B08F3EEB}"/>
                  </a:ext>
                </a:extLst>
              </p:cNvPr>
              <p:cNvSpPr>
                <a:spLocks noGrp="1" noRot="1" noChangeAspect="1" noMove="1" noResize="1" noEditPoints="1" noAdjustHandles="1" noChangeArrowheads="1" noChangeShapeType="1" noTextEdit="1"/>
              </p:cNvSpPr>
              <p:nvPr>
                <p:ph idx="1"/>
              </p:nvPr>
            </p:nvSpPr>
            <p:spPr>
              <a:blipFill>
                <a:blip r:embed="rId2"/>
                <a:stretch>
                  <a:fillRect l="-812" t="-5462"/>
                </a:stretch>
              </a:blipFill>
            </p:spPr>
            <p:txBody>
              <a:bodyPr/>
              <a:lstStyle/>
              <a:p>
                <a:r>
                  <a:rPr lang="en-US">
                    <a:noFill/>
                  </a:rPr>
                  <a:t> </a:t>
                </a:r>
              </a:p>
            </p:txBody>
          </p:sp>
        </mc:Fallback>
      </mc:AlternateContent>
    </p:spTree>
    <p:extLst>
      <p:ext uri="{BB962C8B-B14F-4D97-AF65-F5344CB8AC3E}">
        <p14:creationId xmlns:p14="http://schemas.microsoft.com/office/powerpoint/2010/main" val="4282219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182-9F56-4534-80D0-99062C23A3BE}"/>
              </a:ext>
            </a:extLst>
          </p:cNvPr>
          <p:cNvSpPr>
            <a:spLocks noGrp="1"/>
          </p:cNvSpPr>
          <p:nvPr>
            <p:ph type="title"/>
          </p:nvPr>
        </p:nvSpPr>
        <p:spPr/>
        <p:txBody>
          <a:bodyPr anchor="ctr">
            <a:normAutofit/>
          </a:bodyPr>
          <a:lstStyle/>
          <a:p>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a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endParaRPr 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529B8A-CBB9-4EE8-BFED-5D0C9D5B3019}"/>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Ta có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đương</a:t>
                </a:r>
                <a:r>
                  <a:rPr lang="en-US" sz="2400" dirty="0">
                    <a:latin typeface="Times New Roman" panose="02020603050405020304" pitchFamily="18" charset="0"/>
                    <a:cs typeface="Times New Roman" panose="02020603050405020304" pitchFamily="18" charset="0"/>
                  </a:rPr>
                  <a:t>:</a:t>
                </a:r>
              </a:p>
              <a:p>
                <a:pPr marL="457200" lvl="1" indent="0">
                  <a:buNone/>
                </a:pPr>
                <a14:m>
                  <m:oMath xmlns:m="http://schemas.openxmlformats.org/officeDocument/2006/math">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min</m:t>
                        </m:r>
                      </m:fName>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m:t>
                            </m:r>
                          </m:e>
                          <m:sub>
                            <m:r>
                              <a:rPr lang="en-US" i="1" smtClean="0">
                                <a:latin typeface="Cambria Math" panose="02040503050406030204" pitchFamily="18" charset="0"/>
                                <a:cs typeface="Times New Roman" panose="02020603050405020304" pitchFamily="18" charset="0"/>
                              </a:rPr>
                              <m:t>0</m:t>
                            </m:r>
                          </m:sub>
                        </m:sSub>
                      </m:e>
                    </m:func>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𝐴</m:t>
                    </m:r>
                    <m:r>
                      <a:rPr lang="en-US" i="1">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&lt;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𝜀</m:t>
                    </m:r>
                  </m:oMath>
                </a14:m>
                <a:r>
                  <a:rPr lang="en-US" dirty="0">
                    <a:latin typeface="Times New Roman" panose="02020603050405020304" pitchFamily="18" charset="0"/>
                    <a:cs typeface="Times New Roman" panose="02020603050405020304" pitchFamily="18" charset="0"/>
                  </a:rPr>
                  <a:t> (3)</a:t>
                </a:r>
              </a:p>
              <a:p>
                <a:pPr marL="457200" lvl="1" indent="0">
                  <a:buNone/>
                </a:pP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NP-hard</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marL="457200" lvl="1" indent="0">
                  <a:buNone/>
                </a:pP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t>
                </a:r>
                <a:r>
                  <a:rPr lang="vi-VN" dirty="0">
                    <a:latin typeface="Times New Roman" panose="02020603050405020304" pitchFamily="18" charset="0"/>
                    <a:cs typeface="Times New Roman" panose="02020603050405020304" pitchFamily="18" charset="0"/>
                  </a:rPr>
                  <a:t>ư</a:t>
                </a:r>
                <a:r>
                  <a:rPr lang="en-US"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func>
                      <m:funcPr>
                        <m:ctrlPr>
                          <a:rPr lang="en-US" sz="2400" i="1">
                            <a:latin typeface="Cambria Math" panose="02040503050406030204" pitchFamily="18" charset="0"/>
                            <a:cs typeface="Times New Roman" panose="02020603050405020304" pitchFamily="18" charset="0"/>
                          </a:rPr>
                        </m:ctrlPr>
                      </m:funcPr>
                      <m:fName>
                        <m:r>
                          <m:rPr>
                            <m:sty m:val="p"/>
                          </m:rPr>
                          <a:rPr lang="en-US" sz="2400">
                            <a:latin typeface="Cambria Math" panose="02040503050406030204" pitchFamily="18" charset="0"/>
                            <a:cs typeface="Times New Roman" panose="02020603050405020304" pitchFamily="18" charset="0"/>
                          </a:rPr>
                          <m:t>min</m:t>
                        </m:r>
                      </m:fName>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e>
                          <m:sub>
                            <m:r>
                              <a:rPr lang="en-US" sz="2400" i="1">
                                <a:latin typeface="Cambria Math" panose="02040503050406030204" pitchFamily="18" charset="0"/>
                                <a:cs typeface="Times New Roman" panose="02020603050405020304" pitchFamily="18" charset="0"/>
                              </a:rPr>
                              <m:t>1</m:t>
                            </m:r>
                          </m:sub>
                        </m:sSub>
                      </m:e>
                    </m:func>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𝐴</m:t>
                    </m:r>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&lt;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𝜀</m:t>
                    </m:r>
                  </m:oMath>
                </a14:m>
                <a:r>
                  <a:rPr lang="en-US" sz="2400" dirty="0">
                    <a:latin typeface="Times New Roman" panose="02020603050405020304" pitchFamily="18" charset="0"/>
                    <a:cs typeface="Times New Roman" panose="02020603050405020304" pitchFamily="18" charset="0"/>
                  </a:rPr>
                  <a:t> (4)</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(4) ta có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a:t>
                </a:r>
                <a14:m>
                  <m:oMath xmlns:m="http://schemas.openxmlformats.org/officeDocument/2006/math">
                    <m:r>
                      <a:rPr lang="en-US" sz="2400" i="1">
                        <a:latin typeface="Cambria Math" panose="02040503050406030204" pitchFamily="18" charset="0"/>
                        <a:cs typeface="Times New Roman" panose="02020603050405020304" pitchFamily="18" charset="0"/>
                      </a:rPr>
                      <m:t>𝑦</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0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92529B8A-CBB9-4EE8-BFED-5D0C9D5B3019}"/>
                  </a:ext>
                </a:extLst>
              </p:cNvPr>
              <p:cNvSpPr>
                <a:spLocks noGrp="1" noRot="1" noChangeAspect="1" noMove="1" noResize="1" noEditPoints="1" noAdjustHandles="1" noChangeArrowheads="1" noChangeShapeType="1" noTextEdit="1"/>
              </p:cNvSpPr>
              <p:nvPr>
                <p:ph idx="1"/>
              </p:nvPr>
            </p:nvSpPr>
            <p:spPr>
              <a:blipFill>
                <a:blip r:embed="rId2"/>
                <a:stretch>
                  <a:fillRect l="-928" t="-1961" r="-580"/>
                </a:stretch>
              </a:blipFill>
            </p:spPr>
            <p:txBody>
              <a:bodyPr/>
              <a:lstStyle/>
              <a:p>
                <a:r>
                  <a:rPr lang="en-US">
                    <a:noFill/>
                  </a:rPr>
                  <a:t> </a:t>
                </a:r>
              </a:p>
            </p:txBody>
          </p:sp>
        </mc:Fallback>
      </mc:AlternateContent>
    </p:spTree>
    <p:extLst>
      <p:ext uri="{BB962C8B-B14F-4D97-AF65-F5344CB8AC3E}">
        <p14:creationId xmlns:p14="http://schemas.microsoft.com/office/powerpoint/2010/main" val="3089628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D262-E7A5-4B15-B426-9EB47382C1B5}"/>
              </a:ext>
            </a:extLst>
          </p:cNvPr>
          <p:cNvSpPr>
            <a:spLocks noGrp="1"/>
          </p:cNvSpPr>
          <p:nvPr>
            <p:ph type="title"/>
          </p:nvPr>
        </p:nvSpPr>
        <p:spPr/>
        <p:txBody>
          <a:bodyPr anchor="ctr">
            <a:normAutofit/>
          </a:bodyPr>
          <a:lstStyle/>
          <a:p>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nghiệm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5B1CA3-14AD-4D49-80AF-8958CE5E5D99}"/>
              </a:ext>
            </a:extLst>
          </p:cNvPr>
          <p:cNvSpPr>
            <a:spLocks noGrp="1"/>
          </p:cNvSpPr>
          <p:nvPr>
            <p:ph idx="1"/>
          </p:nvPr>
        </p:nvSpPr>
        <p:spPr/>
        <p:txBody>
          <a:bodyPr>
            <a:normAutofit/>
          </a:bodyPr>
          <a:lstStyle/>
          <a:p>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mềm</a:t>
            </a:r>
            <a:r>
              <a:rPr lang="en-US" sz="2400" dirty="0">
                <a:latin typeface="Times New Roman" panose="02020603050405020304" pitchFamily="18" charset="0"/>
                <a:cs typeface="Times New Roman" panose="02020603050405020304" pitchFamily="18" charset="0"/>
              </a:rPr>
              <a:t>: Matlab2016, Window 10</a:t>
            </a:r>
          </a:p>
          <a:p>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chuẩn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40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có 10 </a:t>
            </a:r>
            <a:r>
              <a:rPr lang="en-US" sz="2400" dirty="0" err="1">
                <a:latin typeface="Times New Roman" panose="02020603050405020304" pitchFamily="18" charset="0"/>
                <a:cs typeface="Times New Roman" panose="02020603050405020304" pitchFamily="18" charset="0"/>
              </a:rPr>
              <a:t>bức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(Extended Yale B database)</a:t>
            </a:r>
            <a:endParaRPr lang="vi-VN" sz="2400" dirty="0">
              <a:latin typeface="Times New Roman" panose="02020603050405020304" pitchFamily="18" charset="0"/>
              <a:cs typeface="Times New Roman" panose="02020603050405020304" pitchFamily="18" charset="0"/>
            </a:endParaRPr>
          </a:p>
          <a:p>
            <a:endParaRPr lang="vi-VN" sz="2400" dirty="0">
              <a:latin typeface="Times New Roman" panose="02020603050405020304" pitchFamily="18" charset="0"/>
              <a:cs typeface="Times New Roman" panose="02020603050405020304" pitchFamily="18" charset="0"/>
            </a:endParaRPr>
          </a:p>
          <a:p>
            <a:endParaRPr lang="vi-VN" sz="2400" dirty="0">
              <a:latin typeface="Times New Roman" panose="02020603050405020304" pitchFamily="18" charset="0"/>
              <a:cs typeface="Times New Roman" panose="02020603050405020304" pitchFamily="18" charset="0"/>
            </a:endParaRPr>
          </a:p>
          <a:p>
            <a:endParaRPr lang="vi-VN" sz="2400" dirty="0">
              <a:latin typeface="Times New Roman" panose="02020603050405020304" pitchFamily="18" charset="0"/>
              <a:cs typeface="Times New Roman" panose="02020603050405020304" pitchFamily="18" charset="0"/>
            </a:endParaRPr>
          </a:p>
          <a:p>
            <a:endParaRPr lang="vi-VN"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77A494-5DC3-48F7-8BFF-3B36ABC54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654" y="3429000"/>
            <a:ext cx="6818689" cy="1790767"/>
          </a:xfrm>
          <a:prstGeom prst="rect">
            <a:avLst/>
          </a:prstGeom>
        </p:spPr>
      </p:pic>
    </p:spTree>
    <p:extLst>
      <p:ext uri="{BB962C8B-B14F-4D97-AF65-F5344CB8AC3E}">
        <p14:creationId xmlns:p14="http://schemas.microsoft.com/office/powerpoint/2010/main" val="718632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2E89-4ECD-4A8A-88D5-5D116EE35BDE}"/>
              </a:ext>
            </a:extLst>
          </p:cNvPr>
          <p:cNvSpPr>
            <a:spLocks noGrp="1"/>
          </p:cNvSpPr>
          <p:nvPr>
            <p:ph type="title"/>
          </p:nvPr>
        </p:nvSpPr>
        <p:spPr/>
        <p:txBody>
          <a:bodyPr anchor="ctr">
            <a:normAutofit/>
          </a:bodyPr>
          <a:lstStyle/>
          <a:p>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nghiệm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dirty="0"/>
          </a:p>
        </p:txBody>
      </p:sp>
      <p:sp>
        <p:nvSpPr>
          <p:cNvPr id="3" name="Content Placeholder 2">
            <a:extLst>
              <a:ext uri="{FF2B5EF4-FFF2-40B4-BE49-F238E27FC236}">
                <a16:creationId xmlns:a16="http://schemas.microsoft.com/office/drawing/2014/main" id="{6884E66F-91E0-4A83-804A-8B438C39137F}"/>
              </a:ext>
            </a:extLst>
          </p:cNvPr>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Kết quả nhận dạng: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236FEB1-EC00-4BF4-9436-A47D5060E026}"/>
              </a:ext>
            </a:extLst>
          </p:cNvPr>
          <p:cNvPicPr>
            <a:picLocks noChangeAspect="1"/>
          </p:cNvPicPr>
          <p:nvPr/>
        </p:nvPicPr>
        <p:blipFill>
          <a:blip r:embed="rId2"/>
          <a:stretch>
            <a:fillRect/>
          </a:stretch>
        </p:blipFill>
        <p:spPr>
          <a:xfrm>
            <a:off x="963985" y="2634732"/>
            <a:ext cx="3322060" cy="2733123"/>
          </a:xfrm>
          <a:prstGeom prst="rect">
            <a:avLst/>
          </a:prstGeom>
        </p:spPr>
      </p:pic>
      <p:pic>
        <p:nvPicPr>
          <p:cNvPr id="5" name="Picture 4">
            <a:extLst>
              <a:ext uri="{FF2B5EF4-FFF2-40B4-BE49-F238E27FC236}">
                <a16:creationId xmlns:a16="http://schemas.microsoft.com/office/drawing/2014/main" id="{1E883D35-93F8-4920-8BDF-0C9D47BAB335}"/>
              </a:ext>
            </a:extLst>
          </p:cNvPr>
          <p:cNvPicPr>
            <a:picLocks noChangeAspect="1"/>
          </p:cNvPicPr>
          <p:nvPr/>
        </p:nvPicPr>
        <p:blipFill>
          <a:blip r:embed="rId3"/>
          <a:stretch>
            <a:fillRect/>
          </a:stretch>
        </p:blipFill>
        <p:spPr>
          <a:xfrm>
            <a:off x="4608337" y="2634732"/>
            <a:ext cx="3321190" cy="2729351"/>
          </a:xfrm>
          <a:prstGeom prst="rect">
            <a:avLst/>
          </a:prstGeom>
        </p:spPr>
      </p:pic>
      <p:pic>
        <p:nvPicPr>
          <p:cNvPr id="7" name="Picture 6">
            <a:extLst>
              <a:ext uri="{FF2B5EF4-FFF2-40B4-BE49-F238E27FC236}">
                <a16:creationId xmlns:a16="http://schemas.microsoft.com/office/drawing/2014/main" id="{E6204A07-A01E-422E-A2D7-9480846B8A08}"/>
              </a:ext>
            </a:extLst>
          </p:cNvPr>
          <p:cNvPicPr>
            <a:picLocks noChangeAspect="1"/>
          </p:cNvPicPr>
          <p:nvPr/>
        </p:nvPicPr>
        <p:blipFill>
          <a:blip r:embed="rId4"/>
          <a:stretch>
            <a:fillRect/>
          </a:stretch>
        </p:blipFill>
        <p:spPr>
          <a:xfrm>
            <a:off x="8185922" y="2634732"/>
            <a:ext cx="3329024" cy="2733123"/>
          </a:xfrm>
          <a:prstGeom prst="rect">
            <a:avLst/>
          </a:prstGeom>
        </p:spPr>
      </p:pic>
    </p:spTree>
    <p:extLst>
      <p:ext uri="{BB962C8B-B14F-4D97-AF65-F5344CB8AC3E}">
        <p14:creationId xmlns:p14="http://schemas.microsoft.com/office/powerpoint/2010/main" val="400571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FA79-E918-4D0C-87FA-1FB40E95B80D}"/>
              </a:ext>
            </a:extLst>
          </p:cNvPr>
          <p:cNvSpPr>
            <a:spLocks noGrp="1"/>
          </p:cNvSpPr>
          <p:nvPr>
            <p:ph type="title"/>
          </p:nvPr>
        </p:nvSpPr>
        <p:spPr/>
        <p:txBody>
          <a:bodyPr anchor="ctr">
            <a:normAutofit/>
          </a:bodyPr>
          <a:lstStyle/>
          <a:p>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nghiệm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dirty="0"/>
          </a:p>
        </p:txBody>
      </p:sp>
      <p:sp>
        <p:nvSpPr>
          <p:cNvPr id="3" name="Content Placeholder 2">
            <a:extLst>
              <a:ext uri="{FF2B5EF4-FFF2-40B4-BE49-F238E27FC236}">
                <a16:creationId xmlns:a16="http://schemas.microsoft.com/office/drawing/2014/main" id="{CF949C87-116F-4F39-AE7B-B68B037CAD8E}"/>
              </a:ext>
            </a:extLst>
          </p:cNvPr>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ư</a:t>
            </a:r>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40 </a:t>
            </a:r>
            <a:r>
              <a:rPr lang="en-US" dirty="0" err="1">
                <a:latin typeface="Times New Roman" panose="02020603050405020304" pitchFamily="18" charset="0"/>
                <a:cs typeface="Times New Roman" panose="02020603050405020304" pitchFamily="18" charset="0"/>
              </a:rPr>
              <a:t>khuôn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vi-VN" dirty="0">
                <a:latin typeface="Times New Roman" panose="02020603050405020304" pitchFamily="18" charset="0"/>
                <a:cs typeface="Times New Roman" panose="02020603050405020304" pitchFamily="18" charset="0"/>
              </a:rPr>
              <a:t> với 200 bức 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94.5 %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8.5</a:t>
            </a:r>
            <a:r>
              <a:rPr lang="en-US" dirty="0">
                <a:latin typeface="Times New Roman" panose="02020603050405020304" pitchFamily="18" charset="0"/>
                <a:cs typeface="Times New Roman" panose="02020603050405020304" pitchFamily="18" charset="0"/>
              </a:rPr>
              <a:t>s</a:t>
            </a:r>
            <a:endParaRPr lang="en-US" dirty="0"/>
          </a:p>
        </p:txBody>
      </p:sp>
    </p:spTree>
    <p:extLst>
      <p:ext uri="{BB962C8B-B14F-4D97-AF65-F5344CB8AC3E}">
        <p14:creationId xmlns:p14="http://schemas.microsoft.com/office/powerpoint/2010/main" val="395903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37C7-FDCB-4621-A537-CA6C4F218CCC}"/>
              </a:ext>
            </a:extLst>
          </p:cNvPr>
          <p:cNvSpPr>
            <a:spLocks noGrp="1"/>
          </p:cNvSpPr>
          <p:nvPr>
            <p:ph type="title"/>
          </p:nvPr>
        </p:nvSpPr>
        <p:spPr/>
        <p:txBody>
          <a:bodyPr anchor="ctr"/>
          <a:lstStyle/>
          <a:p>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bài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toán</a:t>
            </a:r>
            <a:endParaRPr lang="en-US" dirty="0"/>
          </a:p>
        </p:txBody>
      </p:sp>
      <p:pic>
        <p:nvPicPr>
          <p:cNvPr id="6" name="Video on Face Recognition Solutions - NeoFace [NEC official] - YouTube(0)">
            <a:hlinkClick r:id="" action="ppaction://media"/>
            <a:extLst>
              <a:ext uri="{FF2B5EF4-FFF2-40B4-BE49-F238E27FC236}">
                <a16:creationId xmlns:a16="http://schemas.microsoft.com/office/drawing/2014/main" id="{2E462DED-0884-4C06-A385-D63DDE17C4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68415" y="1921014"/>
            <a:ext cx="8255169" cy="4643533"/>
          </a:xfrm>
          <a:prstGeom prst="rect">
            <a:avLst/>
          </a:prstGeom>
        </p:spPr>
      </p:pic>
    </p:spTree>
    <p:extLst>
      <p:ext uri="{BB962C8B-B14F-4D97-AF65-F5344CB8AC3E}">
        <p14:creationId xmlns:p14="http://schemas.microsoft.com/office/powerpoint/2010/main" val="392385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3B34-94DF-4CA6-9123-983C74F81A06}"/>
              </a:ext>
            </a:extLst>
          </p:cNvPr>
          <p:cNvSpPr>
            <a:spLocks noGrp="1"/>
          </p:cNvSpPr>
          <p:nvPr>
            <p:ph type="title"/>
          </p:nvPr>
        </p:nvSpPr>
        <p:spPr/>
        <p:txBody>
          <a:bodyPr anchor="ctr">
            <a:normAutofit/>
          </a:bodyPr>
          <a:lstStyle/>
          <a:p>
            <a:r>
              <a:rPr lang="en-US" sz="2400" b="1" dirty="0" err="1">
                <a:latin typeface="Times New Roman" panose="02020603050405020304" pitchFamily="18" charset="0"/>
                <a:cs typeface="Times New Roman" panose="02020603050405020304" pitchFamily="18" charset="0"/>
              </a:rPr>
              <a:t>Giới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614FF7-3B3A-47F8-9E87-7D92154FFC2D}"/>
              </a:ext>
            </a:extLst>
          </p:cNvPr>
          <p:cNvSpPr>
            <a:spLocks noGrp="1"/>
          </p:cNvSpPr>
          <p:nvPr>
            <p:ph idx="1"/>
          </p:nvPr>
        </p:nvSpPr>
        <p:spPr/>
        <p:txBody>
          <a:bodyPr>
            <a:normAutofit/>
          </a:bodyPr>
          <a:lstStyle/>
          <a:p>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r>
              <a:rPr lang="en-US" sz="2400" dirty="0">
                <a:latin typeface="Times New Roman" panose="02020603050405020304" pitchFamily="18" charset="0"/>
                <a:cs typeface="Times New Roman" panose="02020603050405020304" pitchFamily="18" charset="0"/>
              </a:rPr>
              <a:t> 4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nay. </a:t>
            </a:r>
          </a:p>
          <a:p>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lĩnh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nhìn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p>
          <a:p>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gặp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nét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tr</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ờng</a:t>
            </a:r>
            <a:r>
              <a:rPr lang="en-US" sz="2400" dirty="0">
                <a:latin typeface="Times New Roman" panose="02020603050405020304" pitchFamily="18" charset="0"/>
                <a:cs typeface="Times New Roman" panose="02020603050405020304" pitchFamily="18" charset="0"/>
              </a:rPr>
              <a:t> có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nhiễu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p>
          <a:p>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187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9425-13D7-48B4-834D-EF4F5748C579}"/>
              </a:ext>
            </a:extLst>
          </p:cNvPr>
          <p:cNvSpPr>
            <a:spLocks noGrp="1"/>
          </p:cNvSpPr>
          <p:nvPr>
            <p:ph type="title"/>
          </p:nvPr>
        </p:nvSpPr>
        <p:spPr/>
        <p:txBody>
          <a:bodyPr anchor="ctr">
            <a:normAutofit/>
          </a:bodyPr>
          <a:lstStyle/>
          <a:p>
            <a:r>
              <a:rPr lang="en-US" sz="2400" b="1" dirty="0" err="1">
                <a:latin typeface="Times New Roman" panose="02020603050405020304" pitchFamily="18" charset="0"/>
                <a:cs typeface="Times New Roman" panose="02020603050405020304" pitchFamily="18" charset="0"/>
              </a:rPr>
              <a:t>quy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trình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diện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khuôn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mặt</a:t>
            </a:r>
            <a:endParaRPr lang="en-US" sz="24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3B149C0-D6C7-4372-A6CB-80B2366ADAE0}"/>
              </a:ext>
            </a:extLst>
          </p:cNvPr>
          <p:cNvPicPr>
            <a:picLocks noGrp="1"/>
          </p:cNvPicPr>
          <p:nvPr>
            <p:ph idx="1"/>
          </p:nvPr>
        </p:nvPicPr>
        <p:blipFill>
          <a:blip r:embed="rId2"/>
          <a:stretch>
            <a:fillRect/>
          </a:stretch>
        </p:blipFill>
        <p:spPr>
          <a:xfrm>
            <a:off x="1423987" y="3129584"/>
            <a:ext cx="9344025" cy="1314450"/>
          </a:xfrm>
          <a:prstGeom prst="rect">
            <a:avLst/>
          </a:prstGeom>
        </p:spPr>
      </p:pic>
    </p:spTree>
    <p:extLst>
      <p:ext uri="{BB962C8B-B14F-4D97-AF65-F5344CB8AC3E}">
        <p14:creationId xmlns:p14="http://schemas.microsoft.com/office/powerpoint/2010/main" val="225196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CD051-C415-497A-859F-A62BE868D333}"/>
              </a:ext>
            </a:extLst>
          </p:cNvPr>
          <p:cNvSpPr>
            <a:spLocks noGrp="1"/>
          </p:cNvSpPr>
          <p:nvPr>
            <p:ph type="title"/>
          </p:nvPr>
        </p:nvSpPr>
        <p:spPr/>
        <p:txBody>
          <a:bodyPr>
            <a:normAutofit/>
          </a:bodyPr>
          <a:lstStyle/>
          <a:p>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ớng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tiếp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diện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khuôn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mặt</a:t>
            </a:r>
            <a:endParaRPr lang="en-US" sz="2400"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D62EE902-E12E-4137-BABC-72984B7481C7}"/>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hay so </a:t>
            </a:r>
            <a:r>
              <a:rPr lang="en-US" sz="2400" dirty="0" err="1">
                <a:latin typeface="Times New Roman" panose="02020603050405020304" pitchFamily="18" charset="0"/>
                <a:cs typeface="Times New Roman" panose="02020603050405020304" pitchFamily="18" charset="0"/>
              </a:rPr>
              <a:t>khớp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vector hay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kê</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4934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CD051-C415-497A-859F-A62BE868D333}"/>
              </a:ext>
            </a:extLst>
          </p:cNvPr>
          <p:cNvSpPr>
            <a:spLocks noGrp="1"/>
          </p:cNvSpPr>
          <p:nvPr>
            <p:ph type="title"/>
          </p:nvPr>
        </p:nvSpPr>
        <p:spPr/>
        <p:txBody>
          <a:bodyPr anchor="ctr">
            <a:normAutofit/>
          </a:bodyPr>
          <a:lstStyle/>
          <a:p>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đặc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hình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học</a:t>
            </a:r>
            <a:r>
              <a:rPr lang="en-US" sz="2400" b="1" dirty="0">
                <a:latin typeface="Times New Roman" panose="02020603050405020304" pitchFamily="18" charset="0"/>
                <a:cs typeface="Times New Roman" panose="02020603050405020304" pitchFamily="18" charset="0"/>
              </a:rPr>
              <a:t> hay so </a:t>
            </a:r>
            <a:r>
              <a:rPr lang="en-US" sz="2400" b="1" dirty="0" err="1">
                <a:latin typeface="Times New Roman" panose="02020603050405020304" pitchFamily="18" charset="0"/>
                <a:cs typeface="Times New Roman" panose="02020603050405020304" pitchFamily="18" charset="0"/>
              </a:rPr>
              <a:t>khớp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mẫu</a:t>
            </a:r>
            <a:endParaRPr lang="en-US" sz="2400"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D62EE902-E12E-4137-BABC-72984B7481C7}"/>
              </a:ext>
            </a:extLst>
          </p:cNvPr>
          <p:cNvSpPr>
            <a:spLocks noGrp="1"/>
          </p:cNvSpPr>
          <p:nvPr>
            <p:ph idx="1"/>
          </p:nvPr>
        </p:nvSpPr>
        <p:spPr/>
        <p:txBody>
          <a:bodyPr>
            <a:normAutofit/>
          </a:bodyPr>
          <a:lstStyle/>
          <a:p>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chia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(geometry based) hay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(template based).</a:t>
            </a:r>
          </a:p>
          <a:p>
            <a:r>
              <a:rPr lang="en-US" sz="2400" dirty="0" err="1">
                <a:latin typeface="Times New Roman" panose="02020603050405020304" pitchFamily="18" charset="0"/>
                <a:cs typeface="Times New Roman" panose="02020603050405020304" pitchFamily="18" charset="0"/>
              </a:rPr>
              <a:t>Phư</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sánh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có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Support Vector Machines, Principal Component Analysis, Linear Discriminant </a:t>
            </a:r>
            <a:r>
              <a:rPr lang="en-US" sz="2400" dirty="0" err="1">
                <a:latin typeface="Times New Roman" panose="02020603050405020304" pitchFamily="18" charset="0"/>
                <a:cs typeface="Times New Roman" panose="02020603050405020304" pitchFamily="18" charset="0"/>
              </a:rPr>
              <a:t>Ananlysis</a:t>
            </a:r>
            <a:r>
              <a:rPr lang="en-US" sz="2400" dirty="0">
                <a:latin typeface="Times New Roman" panose="02020603050405020304" pitchFamily="18" charset="0"/>
                <a:cs typeface="Times New Roman" panose="02020603050405020304" pitchFamily="18" charset="0"/>
              </a:rPr>
              <a:t>, Independent Component Analysis, Kernel Methods, Trace Transforms, …</a:t>
            </a:r>
          </a:p>
          <a:p>
            <a:r>
              <a:rPr lang="en-US" sz="2400" dirty="0" err="1">
                <a:latin typeface="Times New Roman" panose="02020603050405020304" pitchFamily="18" charset="0"/>
                <a:cs typeface="Times New Roman" panose="02020603050405020304" pitchFamily="18" charset="0"/>
              </a:rPr>
              <a:t>Phư</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địa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2731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F0F-57EA-46D3-93B4-51DE4C245118}"/>
              </a:ext>
            </a:extLst>
          </p:cNvPr>
          <p:cNvSpPr>
            <a:spLocks noGrp="1"/>
          </p:cNvSpPr>
          <p:nvPr>
            <p:ph type="title"/>
          </p:nvPr>
        </p:nvSpPr>
        <p:spPr/>
        <p:txBody>
          <a:bodyPr anchor="ctr">
            <a:normAutofit/>
          </a:bodyPr>
          <a:lstStyle/>
          <a:p>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tích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từng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hay </a:t>
            </a:r>
            <a:r>
              <a:rPr lang="en-US" sz="2400" b="1" dirty="0" err="1">
                <a:latin typeface="Times New Roman" panose="02020603050405020304" pitchFamily="18" charset="0"/>
                <a:cs typeface="Times New Roman" panose="02020603050405020304" pitchFamily="18" charset="0"/>
              </a:rPr>
              <a:t>tổng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thể</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C22A6B-1F66-4505-808A-852B7DADDAEA}"/>
              </a:ext>
            </a:extLst>
          </p:cNvPr>
          <p:cNvSpPr>
            <a:spLocks noGrp="1"/>
          </p:cNvSpPr>
          <p:nvPr>
            <p:ph idx="1"/>
          </p:nvPr>
        </p:nvSpPr>
        <p:spPr/>
        <p:txBody>
          <a:bodyPr>
            <a:normAutofit/>
          </a:bodyPr>
          <a:lstStyle/>
          <a:p>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ý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Mối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hay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17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2D3F-0B96-4640-8E45-6E596AC7F24A}"/>
              </a:ext>
            </a:extLst>
          </p:cNvPr>
          <p:cNvSpPr>
            <a:spLocks noGrp="1"/>
          </p:cNvSpPr>
          <p:nvPr>
            <p:ph type="title"/>
          </p:nvPr>
        </p:nvSpPr>
        <p:spPr/>
        <p:txBody>
          <a:bodyPr anchor="ctr">
            <a:normAutofit/>
          </a:bodyPr>
          <a:lstStyle/>
          <a:p>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r>
              <a:rPr lang="en-US" sz="2400" b="1" dirty="0">
                <a:latin typeface="Times New Roman" panose="02020603050405020304" pitchFamily="18" charset="0"/>
                <a:cs typeface="Times New Roman" panose="02020603050405020304" pitchFamily="18" charset="0"/>
              </a:rPr>
              <a:t> vector hay </a:t>
            </a:r>
            <a:r>
              <a:rPr lang="en-US" sz="2400" b="1" dirty="0" err="1">
                <a:latin typeface="Times New Roman" panose="02020603050405020304" pitchFamily="18" charset="0"/>
                <a:cs typeface="Times New Roman" panose="02020603050405020304" pitchFamily="18" charset="0"/>
              </a:rPr>
              <a:t>mô</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hình</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3BD10C-6373-4919-BE3D-7C3FD20721DA}"/>
              </a:ext>
            </a:extLst>
          </p:cNvPr>
          <p:cNvSpPr>
            <a:spLocks noGrp="1"/>
          </p:cNvSpPr>
          <p:nvPr>
            <p:ph idx="1"/>
          </p:nvPr>
        </p:nvSpPr>
        <p:spPr/>
        <p:txBody>
          <a:bodyPr>
            <a:normAutofit lnSpcReduction="10000"/>
          </a:bodyPr>
          <a:lstStyle/>
          <a:p>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appeareace</a:t>
            </a:r>
            <a:r>
              <a:rPr lang="en-US" sz="2400" dirty="0">
                <a:latin typeface="Times New Roman" panose="02020603050405020304" pitchFamily="18" charset="0"/>
                <a:cs typeface="Times New Roman" panose="02020603050405020304" pitchFamily="18" charset="0"/>
              </a:rPr>
              <a:t> base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model base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Appeareance</a:t>
            </a:r>
            <a:r>
              <a:rPr lang="en-US" sz="2400" dirty="0">
                <a:latin typeface="Times New Roman" panose="02020603050405020304" pitchFamily="18" charset="0"/>
                <a:cs typeface="Times New Roman" panose="02020603050405020304" pitchFamily="18" charset="0"/>
              </a:rPr>
              <a:t> based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kê</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sánh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training </a:t>
            </a:r>
          </a:p>
          <a:p>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model based,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khớp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model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khớp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đấy</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Appearance based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phi </a:t>
            </a:r>
            <a:r>
              <a:rPr lang="en-US" sz="2400" dirty="0" err="1">
                <a:latin typeface="Times New Roman" panose="02020603050405020304" pitchFamily="18" charset="0"/>
                <a:cs typeface="Times New Roman" panose="02020603050405020304" pitchFamily="18" charset="0"/>
              </a:rPr>
              <a:t>tuyến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model based có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2D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3D.</a:t>
            </a:r>
          </a:p>
        </p:txBody>
      </p:sp>
    </p:spTree>
    <p:extLst>
      <p:ext uri="{BB962C8B-B14F-4D97-AF65-F5344CB8AC3E}">
        <p14:creationId xmlns:p14="http://schemas.microsoft.com/office/powerpoint/2010/main" val="3586802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999D-E455-4799-AF6C-2F8D423846D7}"/>
              </a:ext>
            </a:extLst>
          </p:cNvPr>
          <p:cNvSpPr>
            <a:spLocks noGrp="1"/>
          </p:cNvSpPr>
          <p:nvPr>
            <p:ph type="title"/>
          </p:nvPr>
        </p:nvSpPr>
        <p:spPr/>
        <p:txBody>
          <a:bodyPr anchor="ctr">
            <a:normAutofit/>
          </a:bodyPr>
          <a:lstStyle/>
          <a:p>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thống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kê</a:t>
            </a:r>
            <a:r>
              <a:rPr lang="en-US" sz="2400" b="1" dirty="0">
                <a:latin typeface="Times New Roman" panose="02020603050405020304" pitchFamily="18" charset="0"/>
                <a:cs typeface="Times New Roman" panose="02020603050405020304" pitchFamily="18" charset="0"/>
              </a:rPr>
              <a:t> hay </a:t>
            </a:r>
            <a:r>
              <a:rPr lang="en-US" sz="2400" b="1" dirty="0" err="1">
                <a:latin typeface="Times New Roman" panose="02020603050405020304" pitchFamily="18" charset="0"/>
                <a:cs typeface="Times New Roman" panose="02020603050405020304" pitchFamily="18" charset="0"/>
              </a:rPr>
              <a:t>mạng</a:t>
            </a:r>
            <a:r>
              <a:rPr lang="en-US" sz="2400" b="1" dirty="0">
                <a:latin typeface="Times New Roman" panose="02020603050405020304" pitchFamily="18" charset="0"/>
                <a:cs typeface="Times New Roman" panose="02020603050405020304" pitchFamily="18" charset="0"/>
              </a:rPr>
              <a:t> n</a:t>
            </a:r>
            <a:r>
              <a:rPr lang="vi-VN" sz="2400" b="1" dirty="0">
                <a:latin typeface="Times New Roman" panose="02020603050405020304" pitchFamily="18" charset="0"/>
                <a:cs typeface="Times New Roman" panose="02020603050405020304" pitchFamily="18" charset="0"/>
              </a:rPr>
              <a:t>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ron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CD2F60-6EA1-479F-9D3E-BEEA66FB851C}"/>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Template matching: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pixels,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viền</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khoảng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Statistical: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a:t>
            </a:r>
          </a:p>
          <a:p>
            <a:r>
              <a:rPr lang="en-US" sz="2400" dirty="0">
                <a:latin typeface="Times New Roman" panose="02020603050405020304" pitchFamily="18" charset="0"/>
                <a:cs typeface="Times New Roman" panose="02020603050405020304" pitchFamily="18" charset="0"/>
              </a:rPr>
              <a:t>Neural networks: </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05872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1596</TotalTime>
  <Words>1038</Words>
  <Application>Microsoft Office PowerPoint</Application>
  <PresentationFormat>Widescreen</PresentationFormat>
  <Paragraphs>64</Paragraphs>
  <Slides>15</Slides>
  <Notes>0</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Calibri</vt:lpstr>
      <vt:lpstr>Calibri Light</vt:lpstr>
      <vt:lpstr>Cambria Math</vt:lpstr>
      <vt:lpstr>Gill Sans MT</vt:lpstr>
      <vt:lpstr>Symbol</vt:lpstr>
      <vt:lpstr>Times New Roman</vt:lpstr>
      <vt:lpstr>Wingdings 2</vt:lpstr>
      <vt:lpstr>Dividend</vt:lpstr>
      <vt:lpstr>Office Theme</vt:lpstr>
      <vt:lpstr> ĐẠI HỌC QUỐC GIA HÀ NỘI TRƯỜNG ĐẠI HỌC KHOA HỌC TỰ NHIÊN        Nghiên cứu khoa học Ứng dụng của phương pháp biểu diễn thưa trong bài toán nhận dạng khuôn mặt           Giáo viên hương dẫn: TS Nguyễn Thị Bích Thủy                 Sinh viên: Đặng Khắc Toàn</vt:lpstr>
      <vt:lpstr>Giới thiệu bài toán</vt:lpstr>
      <vt:lpstr>Giới thiệu bài toán</vt:lpstr>
      <vt:lpstr>quy trình chính trong bài toán nhận diện khuôn mặt</vt:lpstr>
      <vt:lpstr>Các hướng tiếp cận bài toán nhận diện khuôn mặt</vt:lpstr>
      <vt:lpstr>Phương pháp dựa trên đặc tính hình học hay so khớp mẫu</vt:lpstr>
      <vt:lpstr>Phương pháp phân tích từng phần hay tổng thể</vt:lpstr>
      <vt:lpstr>Phương pháp dựa trên cách biểu diễn dạng vector hay mô hình</vt:lpstr>
      <vt:lpstr>Phương pháp sử dụng thống kê hay mạng nơ ron</vt:lpstr>
      <vt:lpstr>Phương pháp biểu diễn thưa trong bài toán nhận dạng</vt:lpstr>
      <vt:lpstr>Phương pháp biểu diễn thưa trong bài toán nhận dạng</vt:lpstr>
      <vt:lpstr>Phương pháp biểu diễn thưa trong bài toán nhận dạng</vt:lpstr>
      <vt:lpstr>Thực nghiệm bài toán</vt:lpstr>
      <vt:lpstr>Thực nghiệm bài toán</vt:lpstr>
      <vt:lpstr>Thực nghiệm bài toán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ĐẠI HỌC QUỐC GIA HÀ NỘI TRƯỜNG ĐẠI HỌC KHOA HỌC TỰ NHIÊN      Tiểu luận khoa học Ứng dụng của phương pháp biểu diễn thưa trong bài toán nhận dạng khuôn mặt             Giáo viên hương dẫn: TS Nguyễn Thị Bích Thủy       Sinh viên: Đặng Khắc Toàn</dc:title>
  <dc:creator>Toan Dang</dc:creator>
  <cp:lastModifiedBy>Toan Dang</cp:lastModifiedBy>
  <cp:revision>76</cp:revision>
  <dcterms:created xsi:type="dcterms:W3CDTF">2018-04-11T13:35:15Z</dcterms:created>
  <dcterms:modified xsi:type="dcterms:W3CDTF">2018-04-25T10:33:44Z</dcterms:modified>
</cp:coreProperties>
</file>